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73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66" r:id="rId15"/>
    <p:sldId id="279" r:id="rId16"/>
    <p:sldId id="280" r:id="rId17"/>
    <p:sldId id="281" r:id="rId18"/>
    <p:sldId id="275" r:id="rId19"/>
    <p:sldId id="276" r:id="rId20"/>
    <p:sldId id="271" r:id="rId21"/>
    <p:sldId id="277" r:id="rId22"/>
    <p:sldId id="278" r:id="rId23"/>
    <p:sldId id="27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F5DC6-FB06-407B-8C03-E5CFBDDBF49F}" type="datetimeFigureOut">
              <a:rPr lang="ru-RU" smtClean="0"/>
              <a:pPr/>
              <a:t>05.04.2011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A0A9C-9EA0-4F97-9A42-5153F33DC5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4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http://festival.1september.ru/2004_2005/articles/211128/img5.jpg" TargetMode="Externa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4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4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5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4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4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7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1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2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festival.1september.ru/2004_2005/articles/211128/img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3243284"/>
          </a:xfrm>
        </p:spPr>
        <p:txBody>
          <a:bodyPr>
            <a:noAutofit/>
          </a:bodyPr>
          <a:lstStyle/>
          <a:p>
            <a:r>
              <a:rPr lang="ru-RU" b="1" dirty="0"/>
              <a:t>Интегрированный </a:t>
            </a:r>
            <a:r>
              <a:rPr lang="ru-RU" b="1" dirty="0" smtClean="0"/>
              <a:t>урок </a:t>
            </a:r>
            <a:r>
              <a:rPr lang="ru-RU" b="1" dirty="0"/>
              <a:t>"черчение + информатика + технология", с применением графической системы КОМПАС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886200"/>
            <a:ext cx="8072494" cy="2614634"/>
          </a:xfrm>
        </p:spPr>
        <p:txBody>
          <a:bodyPr>
            <a:normAutofit/>
          </a:bodyPr>
          <a:lstStyle/>
          <a:p>
            <a:r>
              <a:rPr lang="ru-RU" sz="7200" b="1" dirty="0"/>
              <a:t>Тема: "</a:t>
            </a:r>
            <a:r>
              <a:rPr lang="ru-RU" sz="7200" b="1" dirty="0">
                <a:solidFill>
                  <a:srgbClr val="FF0000"/>
                </a:solidFill>
              </a:rPr>
              <a:t>Сопряжения</a:t>
            </a:r>
            <a:r>
              <a:rPr lang="ru-RU" sz="7200" b="1" dirty="0"/>
              <a:t>".</a:t>
            </a:r>
            <a:endParaRPr lang="ru-RU" sz="7200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64011" t="55135" r="33390" b="41872"/>
          <a:stretch>
            <a:fillRect/>
          </a:stretch>
        </p:blipFill>
        <p:spPr bwMode="auto">
          <a:xfrm>
            <a:off x="7072330" y="3071810"/>
            <a:ext cx="157163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32861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Сопряжение двух дуг окружностей может быть </a:t>
            </a:r>
            <a:br>
              <a:rPr lang="ru-RU" dirty="0" smtClean="0"/>
            </a:br>
            <a:r>
              <a:rPr lang="ru-RU" dirty="0" smtClean="0"/>
              <a:t>внутренним </a:t>
            </a:r>
            <a:br>
              <a:rPr lang="ru-RU" dirty="0" smtClean="0"/>
            </a:br>
            <a:r>
              <a:rPr lang="ru-RU" dirty="0" smtClean="0"/>
              <a:t> внешним</a:t>
            </a:r>
            <a:br>
              <a:rPr lang="ru-RU" dirty="0" smtClean="0"/>
            </a:br>
            <a:r>
              <a:rPr lang="ru-RU" dirty="0" smtClean="0"/>
              <a:t> и </a:t>
            </a:r>
            <a:br>
              <a:rPr lang="ru-RU" dirty="0" smtClean="0"/>
            </a:br>
            <a:r>
              <a:rPr lang="ru-RU" dirty="0" smtClean="0"/>
              <a:t>смешанным.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http://festival.1september.ru/2004_2005/articles/211128/img4.jpg"/>
          <p:cNvPicPr>
            <a:picLocks noChangeAspect="1" noChangeArrowheads="1"/>
          </p:cNvPicPr>
          <p:nvPr/>
        </p:nvPicPr>
        <p:blipFill>
          <a:blip r:embed="rId2" r:link="rId3"/>
          <a:srcRect l="50288" r="23806"/>
          <a:stretch>
            <a:fillRect/>
          </a:stretch>
        </p:blipFill>
        <p:spPr bwMode="auto">
          <a:xfrm>
            <a:off x="7143768" y="571480"/>
            <a:ext cx="1785918" cy="2962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http://festival.1september.ru/2004_2005/articles/211128/img4.jpg"/>
          <p:cNvPicPr>
            <a:picLocks noChangeAspect="1" noChangeArrowheads="1"/>
          </p:cNvPicPr>
          <p:nvPr/>
        </p:nvPicPr>
        <p:blipFill>
          <a:blip r:embed="rId2" r:link="rId3"/>
          <a:srcRect l="19810" r="49712"/>
          <a:stretch>
            <a:fillRect/>
          </a:stretch>
        </p:blipFill>
        <p:spPr bwMode="auto">
          <a:xfrm>
            <a:off x="214282" y="681499"/>
            <a:ext cx="2049911" cy="2890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festival.1september.ru/2004_2005/articles/211128/img5.jp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1500165" y="3704952"/>
            <a:ext cx="6429421" cy="2967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0"/>
            <a:ext cx="8229600" cy="1143000"/>
          </a:xfrm>
        </p:spPr>
        <p:txBody>
          <a:bodyPr/>
          <a:lstStyle/>
          <a:p>
            <a:r>
              <a:rPr lang="ru-RU" dirty="0" smtClean="0"/>
              <a:t>Внутреннее сопряжение</a:t>
            </a:r>
            <a:endParaRPr lang="ru-RU" dirty="0"/>
          </a:p>
        </p:txBody>
      </p:sp>
      <p:pic>
        <p:nvPicPr>
          <p:cNvPr id="4" name="Picture 3" descr="http://festival.1september.ru/2004_2005/articles/211128/img4.jpg"/>
          <p:cNvPicPr>
            <a:picLocks noChangeAspect="1" noChangeArrowheads="1"/>
          </p:cNvPicPr>
          <p:nvPr/>
        </p:nvPicPr>
        <p:blipFill>
          <a:blip r:embed="rId2" r:link="rId3"/>
          <a:srcRect l="19810" r="49712"/>
          <a:stretch>
            <a:fillRect/>
          </a:stretch>
        </p:blipFill>
        <p:spPr bwMode="auto">
          <a:xfrm>
            <a:off x="5286381" y="1571612"/>
            <a:ext cx="3550108" cy="500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4283" y="178592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При внутреннем сопряжении центры сопрягаемых дуг находятся внутри сопрягающей дуги радиуса R. </a:t>
            </a:r>
            <a:endParaRPr lang="ru-RU" sz="40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0"/>
            <a:ext cx="8229600" cy="1143000"/>
          </a:xfrm>
        </p:spPr>
        <p:txBody>
          <a:bodyPr/>
          <a:lstStyle/>
          <a:p>
            <a:r>
              <a:rPr lang="ru-RU" dirty="0" smtClean="0"/>
              <a:t>Внешнее сопряжение</a:t>
            </a:r>
            <a:endParaRPr lang="ru-RU" dirty="0"/>
          </a:p>
        </p:txBody>
      </p:sp>
      <p:pic>
        <p:nvPicPr>
          <p:cNvPr id="4" name="Picture 2" descr="http://festival.1september.ru/2004_2005/articles/211128/img4.jpg"/>
          <p:cNvPicPr>
            <a:picLocks noChangeAspect="1" noChangeArrowheads="1"/>
          </p:cNvPicPr>
          <p:nvPr/>
        </p:nvPicPr>
        <p:blipFill>
          <a:blip r:embed="rId2" r:link="rId3"/>
          <a:srcRect l="50288" r="23806"/>
          <a:stretch>
            <a:fillRect/>
          </a:stretch>
        </p:blipFill>
        <p:spPr bwMode="auto">
          <a:xfrm>
            <a:off x="5643570" y="1252262"/>
            <a:ext cx="3214711" cy="5332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192880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/>
              <a:t>При внешнем сопряжении центры сопрягаемых дуг радиусов R1 и R2 находятся вне сопрягающей дуги радиуса R.</a:t>
            </a:r>
            <a:endParaRPr lang="ru-RU" sz="36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/>
          <a:lstStyle/>
          <a:p>
            <a:r>
              <a:rPr lang="ru-RU" dirty="0" smtClean="0"/>
              <a:t>Смешанное сопряжение</a:t>
            </a:r>
            <a:endParaRPr lang="ru-RU" dirty="0"/>
          </a:p>
        </p:txBody>
      </p:sp>
      <p:pic>
        <p:nvPicPr>
          <p:cNvPr id="1026" name="Picture 2" descr="http://festival.1september.ru/2004_2005/articles/211128/img5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85721" y="2571745"/>
            <a:ext cx="8706143" cy="4017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8671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смешанном сопряжении центр одной из сопрягаемых дуг лежит внутри сопрягающей дуги радиуса R, а центр другой сопрягаемой дуги — вне ее.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Рассмотрим на примере построение сопряжений (демонстрация этапов построения на доске и выполнение в рабочих тетрадях).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 descr="http://festival.1september.ru/2004_2005/articles/211128/img4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-19342" y="2928934"/>
            <a:ext cx="9143051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/>
          <a:lstStyle/>
          <a:p>
            <a:r>
              <a:rPr lang="en-US" dirty="0" smtClean="0"/>
              <a:t>R</a:t>
            </a:r>
            <a:r>
              <a:rPr lang="en-US" baseline="-25000" dirty="0" smtClean="0"/>
              <a:t>1</a:t>
            </a:r>
            <a:r>
              <a:rPr lang="en-US" dirty="0" smtClean="0"/>
              <a:t>=20     R</a:t>
            </a:r>
            <a:r>
              <a:rPr lang="en-US" baseline="-25000" dirty="0" smtClean="0"/>
              <a:t>2</a:t>
            </a:r>
            <a:r>
              <a:rPr lang="en-US" dirty="0" smtClean="0"/>
              <a:t>=15    |O</a:t>
            </a:r>
            <a:r>
              <a:rPr lang="en-US" baseline="-25000" dirty="0" smtClean="0"/>
              <a:t>1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|=</a:t>
            </a:r>
            <a:r>
              <a:rPr lang="ru-RU" dirty="0" smtClean="0"/>
              <a:t>5</a:t>
            </a:r>
            <a:r>
              <a:rPr lang="en-US" dirty="0" smtClean="0"/>
              <a:t>0     </a:t>
            </a:r>
            <a:r>
              <a:rPr lang="en-US" dirty="0" smtClean="0"/>
              <a:t>R=60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9297" t="22461" r="35547" b="31640"/>
          <a:stretch>
            <a:fillRect/>
          </a:stretch>
        </p:blipFill>
        <p:spPr bwMode="auto">
          <a:xfrm>
            <a:off x="1500166" y="857232"/>
            <a:ext cx="5909595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Autofit/>
          </a:bodyPr>
          <a:lstStyle/>
          <a:p>
            <a:r>
              <a:rPr lang="en-US" dirty="0" smtClean="0"/>
              <a:t>R</a:t>
            </a:r>
            <a:r>
              <a:rPr lang="en-US" baseline="-25000" dirty="0" smtClean="0"/>
              <a:t>1</a:t>
            </a:r>
            <a:r>
              <a:rPr lang="en-US" dirty="0" smtClean="0"/>
              <a:t>=20     R</a:t>
            </a:r>
            <a:r>
              <a:rPr lang="en-US" baseline="-25000" dirty="0" smtClean="0"/>
              <a:t>2</a:t>
            </a:r>
            <a:r>
              <a:rPr lang="en-US" dirty="0" smtClean="0"/>
              <a:t>=15    |O</a:t>
            </a:r>
            <a:r>
              <a:rPr lang="en-US" baseline="-25000" dirty="0" smtClean="0"/>
              <a:t>1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|=</a:t>
            </a:r>
            <a:r>
              <a:rPr lang="ru-RU" dirty="0" smtClean="0"/>
              <a:t>5</a:t>
            </a:r>
            <a:r>
              <a:rPr lang="en-US" dirty="0" smtClean="0"/>
              <a:t>0     R=</a:t>
            </a:r>
            <a:r>
              <a:rPr lang="ru-RU" dirty="0" smtClean="0"/>
              <a:t>2</a:t>
            </a:r>
            <a:r>
              <a:rPr lang="en-US" dirty="0" smtClean="0"/>
              <a:t>0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1059" t="23321" r="40530" b="34338"/>
          <a:stretch>
            <a:fillRect/>
          </a:stretch>
        </p:blipFill>
        <p:spPr bwMode="auto">
          <a:xfrm>
            <a:off x="2214546" y="823298"/>
            <a:ext cx="5143536" cy="574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Autofit/>
          </a:bodyPr>
          <a:lstStyle/>
          <a:p>
            <a:r>
              <a:rPr lang="en-US" dirty="0" smtClean="0"/>
              <a:t>R</a:t>
            </a:r>
            <a:r>
              <a:rPr lang="en-US" baseline="-25000" dirty="0" smtClean="0"/>
              <a:t>1</a:t>
            </a:r>
            <a:r>
              <a:rPr lang="en-US" dirty="0" smtClean="0"/>
              <a:t>=20     R</a:t>
            </a:r>
            <a:r>
              <a:rPr lang="en-US" baseline="-25000" dirty="0" smtClean="0"/>
              <a:t>2</a:t>
            </a:r>
            <a:r>
              <a:rPr lang="en-US" dirty="0" smtClean="0"/>
              <a:t>=15    |O</a:t>
            </a:r>
            <a:r>
              <a:rPr lang="en-US" baseline="-25000" dirty="0" smtClean="0"/>
              <a:t>1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 smtClean="0"/>
              <a:t>|=</a:t>
            </a:r>
            <a:r>
              <a:rPr lang="ru-RU" dirty="0" smtClean="0"/>
              <a:t>5</a:t>
            </a:r>
            <a:r>
              <a:rPr lang="en-US" dirty="0" smtClean="0"/>
              <a:t>0     R=</a:t>
            </a:r>
            <a:r>
              <a:rPr lang="ru-RU" dirty="0" smtClean="0"/>
              <a:t>4</a:t>
            </a:r>
            <a:r>
              <a:rPr lang="en-US" dirty="0" smtClean="0"/>
              <a:t>0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2243" t="23044" r="46449" b="35917"/>
          <a:stretch>
            <a:fillRect/>
          </a:stretch>
        </p:blipFill>
        <p:spPr bwMode="auto">
          <a:xfrm>
            <a:off x="2428860" y="928670"/>
            <a:ext cx="3973052" cy="573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pPr lvl="0" indent="450850" fontAlgn="base">
              <a:spcAft>
                <a:spcPct val="0"/>
              </a:spcAft>
            </a:pPr>
            <a:r>
              <a:rPr lang="ru-RU" sz="6000" dirty="0" smtClean="0">
                <a:latin typeface="Arial" pitchFamily="34" charset="0"/>
                <a:ea typeface="Times New Roman" pitchFamily="18" charset="0"/>
              </a:rPr>
              <a:t/>
            </a:r>
            <a:br>
              <a:rPr lang="ru-RU" sz="6000" dirty="0" smtClean="0">
                <a:latin typeface="Arial" pitchFamily="34" charset="0"/>
                <a:ea typeface="Times New Roman" pitchFamily="18" charset="0"/>
              </a:rPr>
            </a:br>
            <a:r>
              <a:rPr lang="ru-RU" sz="3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Задание выполняется машинным способом в графической системе КОМПАС</a:t>
            </a:r>
            <a:b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Скруглить углы R 20 мм, полученный результат сохранить на дискетах. </a:t>
            </a:r>
            <a:r>
              <a:rPr lang="ru-RU" sz="6000" dirty="0" smtClean="0">
                <a:latin typeface="Arial" pitchFamily="34" charset="0"/>
                <a:ea typeface="Times New Roman" pitchFamily="18" charset="0"/>
              </a:rPr>
              <a:t/>
            </a:r>
            <a:br>
              <a:rPr lang="ru-RU" sz="6000" dirty="0" smtClean="0">
                <a:latin typeface="Arial" pitchFamily="34" charset="0"/>
                <a:ea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751" t="13574" r="6199" b="15398"/>
          <a:stretch>
            <a:fillRect/>
          </a:stretch>
        </p:blipFill>
        <p:spPr bwMode="auto">
          <a:xfrm>
            <a:off x="446058" y="1000108"/>
            <a:ext cx="8566212" cy="5429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0654" t="13574" r="12399" b="15398"/>
          <a:stretch>
            <a:fillRect/>
          </a:stretch>
        </p:blipFill>
        <p:spPr bwMode="auto">
          <a:xfrm>
            <a:off x="428596" y="796785"/>
            <a:ext cx="8223307" cy="5693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Цели: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формировать знания и умения, необходимые при выполнении сопряжений в                      системе КОМПАС </a:t>
            </a:r>
          </a:p>
          <a:p>
            <a:pPr lvl="0"/>
            <a:r>
              <a:rPr lang="ru-RU" dirty="0"/>
              <a:t>расширить сведения о применении сопряжений; </a:t>
            </a:r>
          </a:p>
          <a:p>
            <a:pPr lvl="0"/>
            <a:r>
              <a:rPr lang="ru-RU" dirty="0"/>
              <a:t>развивать пространственное мышление. 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pPr lvl="0" indent="450850" fontAlgn="base">
              <a:spcAft>
                <a:spcPct val="0"/>
              </a:spcAft>
            </a:pP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выполняется машинным способом.</a:t>
            </a:r>
            <a:b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Выполнить чертеж детали "Серьга", применив геометрические построения, в том числе сопряжения и сохранить решение задачи в ПК.</a:t>
            </a:r>
            <a:r>
              <a:rPr lang="ru-RU" sz="6000" dirty="0" smtClean="0">
                <a:latin typeface="Arial" pitchFamily="34" charset="0"/>
                <a:ea typeface="Times New Roman" pitchFamily="18" charset="0"/>
              </a:rPr>
              <a:t/>
            </a:r>
            <a:br>
              <a:rPr lang="ru-RU" sz="6000" dirty="0" smtClean="0">
                <a:latin typeface="Arial" pitchFamily="34" charset="0"/>
                <a:ea typeface="Times New Roman" pitchFamily="18" charset="0"/>
              </a:rPr>
            </a:br>
            <a:r>
              <a:rPr lang="ru-RU" sz="8000" dirty="0" smtClean="0">
                <a:latin typeface="Arial" pitchFamily="34" charset="0"/>
              </a:rPr>
              <a:t/>
            </a:r>
            <a:br>
              <a:rPr lang="ru-RU" sz="8000" dirty="0" smtClean="0">
                <a:latin typeface="Arial" pitchFamily="34" charset="0"/>
              </a:rPr>
            </a:br>
            <a:endParaRPr lang="ru-RU" dirty="0"/>
          </a:p>
        </p:txBody>
      </p:sp>
      <p:pic>
        <p:nvPicPr>
          <p:cNvPr id="29698" name="Picture 2" descr="http://festival.1september.ru/2004_2005/articles/211128/img4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85720" y="2785478"/>
            <a:ext cx="8518898" cy="365343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pPr lvl="0" indent="450850" fontAlgn="base">
              <a:spcAft>
                <a:spcPct val="0"/>
              </a:spcAft>
            </a:pP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выполняется машинным способом.</a:t>
            </a:r>
            <a:b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Выполнить чертеж детали "Серьга", применив геометрические построения, в том числе сопряжения и сохранить решение задачи в ПК.</a:t>
            </a:r>
            <a:r>
              <a:rPr lang="ru-RU" sz="6000" dirty="0" smtClean="0">
                <a:latin typeface="Arial" pitchFamily="34" charset="0"/>
                <a:ea typeface="Times New Roman" pitchFamily="18" charset="0"/>
              </a:rPr>
              <a:t/>
            </a:r>
            <a:br>
              <a:rPr lang="ru-RU" sz="6000" dirty="0" smtClean="0">
                <a:latin typeface="Arial" pitchFamily="34" charset="0"/>
                <a:ea typeface="Times New Roman" pitchFamily="18" charset="0"/>
              </a:rPr>
            </a:br>
            <a:r>
              <a:rPr lang="ru-RU" sz="8000" dirty="0" smtClean="0">
                <a:latin typeface="Arial" pitchFamily="34" charset="0"/>
              </a:rPr>
              <a:t/>
            </a:r>
            <a:br>
              <a:rPr lang="ru-RU" sz="8000" dirty="0" smtClean="0">
                <a:latin typeface="Arial" pitchFamily="34" charset="0"/>
              </a:rPr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8056" t="12695" r="6250" b="15039"/>
          <a:stretch>
            <a:fillRect/>
          </a:stretch>
        </p:blipFill>
        <p:spPr bwMode="auto">
          <a:xfrm>
            <a:off x="779060" y="2143115"/>
            <a:ext cx="7722030" cy="450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785786" y="2143116"/>
            <a:ext cx="5072098" cy="10715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85786" y="2143117"/>
            <a:ext cx="50720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Внутреннее сопряжение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R55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Внешнее сопряжение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R20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pPr lvl="0" indent="450850" fontAlgn="base">
              <a:spcAft>
                <a:spcPct val="0"/>
              </a:spcAft>
            </a:pP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Задание выполняется машинным способом.</a:t>
            </a:r>
            <a:b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Выполнить чертеж детали "Серьга", применив геометрические построения, в том числе сопряжения и сохранить решение задачи в ПК.</a:t>
            </a:r>
            <a:r>
              <a:rPr lang="ru-RU" sz="6000" dirty="0" smtClean="0">
                <a:latin typeface="Arial" pitchFamily="34" charset="0"/>
                <a:ea typeface="Times New Roman" pitchFamily="18" charset="0"/>
              </a:rPr>
              <a:t/>
            </a:r>
            <a:br>
              <a:rPr lang="ru-RU" sz="6000" dirty="0" smtClean="0">
                <a:latin typeface="Arial" pitchFamily="34" charset="0"/>
                <a:ea typeface="Times New Roman" pitchFamily="18" charset="0"/>
              </a:rPr>
            </a:br>
            <a:r>
              <a:rPr lang="ru-RU" sz="8000" dirty="0" smtClean="0">
                <a:latin typeface="Arial" pitchFamily="34" charset="0"/>
              </a:rPr>
              <a:t/>
            </a:r>
            <a:br>
              <a:rPr lang="ru-RU" sz="8000" dirty="0" smtClean="0">
                <a:latin typeface="Arial" pitchFamily="34" charset="0"/>
              </a:rPr>
            </a:b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8789" t="13672" r="6250" b="15039"/>
          <a:stretch>
            <a:fillRect/>
          </a:stretch>
        </p:blipFill>
        <p:spPr bwMode="auto">
          <a:xfrm>
            <a:off x="785786" y="2214554"/>
            <a:ext cx="7715304" cy="4429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85786" y="2214554"/>
            <a:ext cx="4857784" cy="10715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2214554"/>
            <a:ext cx="4857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Внутреннее сопряжение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R55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Внешнее сопряжение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R20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357562"/>
          </a:xfrm>
        </p:spPr>
        <p:txBody>
          <a:bodyPr>
            <a:normAutofit fontScale="90000"/>
          </a:bodyPr>
          <a:lstStyle/>
          <a:p>
            <a:pPr lvl="0" indent="450850" fontAlgn="base">
              <a:spcAft>
                <a:spcPct val="0"/>
              </a:spcAft>
            </a:pP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7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1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Задание выполняется ручным способом на карточках-заданиях с применением чертежных инструментов.</a:t>
            </a:r>
            <a:b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31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Дочертить контур сахарницы, радиус сопряжения указан в задании. Линии построения сохранить. Выполнить надпись чертежным шрифтом </a:t>
            </a:r>
            <a:r>
              <a:rPr lang="ru-RU" sz="6000" dirty="0" smtClean="0">
                <a:latin typeface="Arial" pitchFamily="34" charset="0"/>
                <a:ea typeface="Times New Roman" pitchFamily="18" charset="0"/>
              </a:rPr>
              <a:t/>
            </a:r>
            <a:br>
              <a:rPr lang="ru-RU" sz="6000" dirty="0" smtClean="0">
                <a:latin typeface="Arial" pitchFamily="34" charset="0"/>
                <a:ea typeface="Times New Roman" pitchFamily="18" charset="0"/>
              </a:rPr>
            </a:br>
            <a:r>
              <a:rPr lang="ru-RU" sz="8000" dirty="0" smtClean="0">
                <a:latin typeface="Arial" pitchFamily="34" charset="0"/>
              </a:rPr>
              <a:t/>
            </a:r>
            <a:br>
              <a:rPr lang="ru-RU" sz="8000" dirty="0" smtClean="0">
                <a:latin typeface="Arial" pitchFamily="34" charset="0"/>
              </a:rPr>
            </a:br>
            <a:endParaRPr lang="ru-RU" dirty="0"/>
          </a:p>
        </p:txBody>
      </p:sp>
      <p:pic>
        <p:nvPicPr>
          <p:cNvPr id="30721" name="Picture 1" descr="http://festival.1september.ru/2004_2005/articles/211128/img7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3286116" y="2895572"/>
            <a:ext cx="3128232" cy="3962428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Задачи: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познакомить с внешним, внутренним и смешанным сопряжениями, их     применением; </a:t>
            </a:r>
          </a:p>
          <a:p>
            <a:pPr lvl="0"/>
            <a:r>
              <a:rPr lang="ru-RU" dirty="0"/>
              <a:t>научить выполнять алгоритм построения сопряжений машинным и ручным способами, соблюдая точность  при выполнении графических заданий. 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Оборудование: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плакаты, раздаточный материал, чертежные инструменты и принадлежности, ПК, программное обеспечение КОМПАС.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6334780"/>
            <a:ext cx="30003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готовность к уроку</a:t>
            </a:r>
            <a:endParaRPr lang="ru-RU" sz="28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estival.1september.ru/2004_2005/articles/211128/img1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500167" y="995200"/>
            <a:ext cx="7643834" cy="550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0"/>
            <a:ext cx="8229600" cy="1000108"/>
          </a:xfrm>
        </p:spPr>
        <p:txBody>
          <a:bodyPr>
            <a:normAutofit/>
          </a:bodyPr>
          <a:lstStyle/>
          <a:p>
            <a:r>
              <a:rPr lang="ru-RU" i="1" dirty="0" smtClean="0"/>
              <a:t>Скоростная автотрасса</a:t>
            </a:r>
            <a:endParaRPr lang="ru-RU" dirty="0"/>
          </a:p>
        </p:txBody>
      </p:sp>
      <p:pic>
        <p:nvPicPr>
          <p:cNvPr id="2050" name="Picture 2" descr="E:\Новая папка\Мои рисунки\Анимация\Автомобили\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970110"/>
            <a:ext cx="4429124" cy="252119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2725" t="12890" r="28693" b="23632"/>
          <a:stretch>
            <a:fillRect/>
          </a:stretch>
        </p:blipFill>
        <p:spPr bwMode="auto">
          <a:xfrm>
            <a:off x="1000100" y="1714488"/>
            <a:ext cx="7358114" cy="464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Прыжки с трамплина</a:t>
            </a:r>
            <a:endParaRPr lang="ru-RU" dirty="0"/>
          </a:p>
        </p:txBody>
      </p:sp>
      <p:pic>
        <p:nvPicPr>
          <p:cNvPr id="3074" name="Picture 2" descr="E:\Новая папка\Мои рисунки\Анимация\Люди\peopls160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357298"/>
            <a:ext cx="4566479" cy="4566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6226196"/>
          </a:xfrm>
        </p:spPr>
        <p:txBody>
          <a:bodyPr>
            <a:normAutofit/>
          </a:bodyPr>
          <a:lstStyle/>
          <a:p>
            <a:r>
              <a:rPr lang="ru-RU" dirty="0"/>
              <a:t>Почему образующие поверхности сверхзвуковых самолетов, высокоскоростных автомобилей и бобслеев (цельнометаллических саней для спуска с гор по специальным ледяным трассам), - плавные?</a:t>
            </a:r>
            <a:r>
              <a:rPr lang="ru-RU" i="1" dirty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"/>
            <a:ext cx="8229600" cy="928670"/>
          </a:xfrm>
        </p:spPr>
        <p:txBody>
          <a:bodyPr/>
          <a:lstStyle/>
          <a:p>
            <a:r>
              <a:rPr lang="ru-RU" dirty="0" smtClean="0"/>
              <a:t>Рукоятки </a:t>
            </a:r>
            <a:r>
              <a:rPr lang="ru-RU" dirty="0"/>
              <a:t>инструментов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2286015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b="1" i="1" dirty="0"/>
              <a:t>Эргономика </a:t>
            </a:r>
            <a:r>
              <a:rPr lang="ru-RU" dirty="0"/>
              <a:t>(от греч. </a:t>
            </a:r>
            <a:r>
              <a:rPr lang="ru-RU" dirty="0" err="1"/>
              <a:t>ergon</a:t>
            </a:r>
            <a:r>
              <a:rPr lang="ru-RU" dirty="0"/>
              <a:t> - работа и </a:t>
            </a:r>
            <a:r>
              <a:rPr lang="ru-RU" dirty="0" err="1"/>
              <a:t>nomos</a:t>
            </a:r>
            <a:r>
              <a:rPr lang="ru-RU" dirty="0"/>
              <a:t> - закон) - дисциплина, исследующая поведение человека в рабочей среде и факторы, влияющие на его комфорт и удобство во время работы.</a:t>
            </a:r>
          </a:p>
          <a:p>
            <a:endParaRPr lang="ru-RU" dirty="0"/>
          </a:p>
        </p:txBody>
      </p:sp>
      <p:pic>
        <p:nvPicPr>
          <p:cNvPr id="2050" name="Picture 2" descr="http://festival.1september.ru/2004_2005/articles/211128/img2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" y="857233"/>
            <a:ext cx="9173615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Детали архитектурных сооружений,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музыкальных инструментов </a:t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http://festival.1september.ru/2004_2005/articles/211128/img3.jpg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1928672"/>
            <a:ext cx="9144000" cy="367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57214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Назовите предметы, которые включают в себя плавные переходы линий?</a:t>
            </a:r>
            <a:endParaRPr lang="ru-RU" sz="32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728</TotalTime>
  <Words>300</Words>
  <Application>Microsoft Office PowerPoint</Application>
  <PresentationFormat>Экран (4:3)</PresentationFormat>
  <Paragraphs>39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Интегрированный урок "черчение + информатика + технология", с применением графической системы КОМПАС </vt:lpstr>
      <vt:lpstr>Цели:  </vt:lpstr>
      <vt:lpstr>Задачи:  </vt:lpstr>
      <vt:lpstr>Оборудование:</vt:lpstr>
      <vt:lpstr>Скоростная автотрасса</vt:lpstr>
      <vt:lpstr>Прыжки с трамплина</vt:lpstr>
      <vt:lpstr>Почему образующие поверхности сверхзвуковых самолетов, высокоскоростных автомобилей и бобслеев (цельнометаллических саней для спуска с гор по специальным ледяным трассам), - плавные?  </vt:lpstr>
      <vt:lpstr>Рукоятки инструментов </vt:lpstr>
      <vt:lpstr>Детали архитектурных сооружений,  музыкальных инструментов  </vt:lpstr>
      <vt:lpstr>Сопряжение двух дуг окружностей может быть  внутренним   внешним  и  смешанным.  </vt:lpstr>
      <vt:lpstr>Внутреннее сопряжение</vt:lpstr>
      <vt:lpstr>Внешнее сопряжение</vt:lpstr>
      <vt:lpstr>Смешанное сопряжение</vt:lpstr>
      <vt:lpstr>Рассмотрим на примере построение сопряжений (демонстрация этапов построения на доске и выполнение в рабочих тетрадях). </vt:lpstr>
      <vt:lpstr>R1=20     R2=15    |O1O2|=50     R=60</vt:lpstr>
      <vt:lpstr>R1=20     R2=15    |O1O2|=50     R=20</vt:lpstr>
      <vt:lpstr>R1=20     R2=15    |O1O2|=50     R=40</vt:lpstr>
      <vt:lpstr> 1. Задание выполняется машинным способом в графической системе КОМПАС Скруглить углы R 20 мм, полученный результат сохранить на дискетах.  </vt:lpstr>
      <vt:lpstr>Слайд 19</vt:lpstr>
      <vt:lpstr>     2. Задание выполняется машинным способом. Выполнить чертеж детали "Серьга", применив геометрические построения, в том числе сопряжения и сохранить решение задачи в ПК.  </vt:lpstr>
      <vt:lpstr>     2. Задание выполняется машинным способом. Выполнить чертеж детали "Серьга", применив геометрические построения, в том числе сопряжения и сохранить решение задачи в ПК.  </vt:lpstr>
      <vt:lpstr>     2. Задание выполняется машинным способом. Выполнить чертеж детали "Серьга", применив геометрические построения, в том числе сопряжения и сохранить решение задачи в ПК.  </vt:lpstr>
      <vt:lpstr>   3. Задание выполняется ручным способом на карточках-заданиях с применением чертежных инструментов. Дочертить контур сахарницы, радиус сопряжения указан в задании. Линии построения сохранить. Выполнить надпись чертежным шрифтом  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"черчение + информатика + технология", с применением графической системы КОМПАС </dc:title>
  <dc:creator>Виктор</dc:creator>
  <cp:lastModifiedBy>Виктор</cp:lastModifiedBy>
  <cp:revision>58</cp:revision>
  <dcterms:created xsi:type="dcterms:W3CDTF">2011-03-11T19:49:54Z</dcterms:created>
  <dcterms:modified xsi:type="dcterms:W3CDTF">2011-04-05T20:22:56Z</dcterms:modified>
</cp:coreProperties>
</file>